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charts/style3.xml" ContentType="application/vnd.ms-office.chart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59" r:id="rId4"/>
    <p:sldId id="275" r:id="rId5"/>
    <p:sldId id="262" r:id="rId6"/>
    <p:sldId id="282" r:id="rId7"/>
    <p:sldId id="261" r:id="rId8"/>
    <p:sldId id="263" r:id="rId9"/>
    <p:sldId id="283" r:id="rId10"/>
    <p:sldId id="264" r:id="rId11"/>
    <p:sldId id="277" r:id="rId12"/>
    <p:sldId id="279" r:id="rId13"/>
    <p:sldId id="266" r:id="rId14"/>
    <p:sldId id="284" r:id="rId15"/>
    <p:sldId id="268" r:id="rId16"/>
    <p:sldId id="276" r:id="rId17"/>
    <p:sldId id="280" r:id="rId18"/>
    <p:sldId id="271" r:id="rId19"/>
    <p:sldId id="272" r:id="rId20"/>
    <p:sldId id="273" r:id="rId21"/>
    <p:sldId id="274" r:id="rId22"/>
    <p:sldId id="281" r:id="rId23"/>
    <p:sldId id="278" r:id="rId24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G:\Gradjanski%20budzet%20primeri\gradjanski-budzet-pite-format%20NC%202501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pstina\AppData\Local\Temp\Temp4_Gradjanski%20vodic%20kroz%20Odluku%20o%20budzetu%20opstine.zip\5.%20Gradjanski%20vodic%20kroz%20Odluku%20o%20budzetu%20opstine\Pomocni%20dokument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G:\Gradjanski%20budzet%20primeri\gradjanski-budzet-pite-format%20NC%202501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38"/>
          <c:y val="0.33374488188976492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4.2935426600180446E-3"/>
                  <c:y val="-2.746135556584844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2"/>
              <c:layout>
                <c:manualLayout>
                  <c:x val="4.2949015040300284E-2"/>
                  <c:y val="-1.460651536205036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4"/>
              <c:layout>
                <c:manualLayout>
                  <c:x val="-0.18654776781561791"/>
                  <c:y val="1.30327003242241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3.9034411915767842E-2"/>
                  <c:y val="-4.0784313725490184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</c:v>
                </c:pt>
                <c:pt idx="5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76C-4AB1-9E93-3921DE0FC1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42"/>
          <c:h val="0.47396905974988451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dLbl>
              <c:idx val="0"/>
              <c:layout>
                <c:manualLayout>
                  <c:x val="0.10888546481766814"/>
                  <c:y val="-8.470588235294127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00C-AE0C-D299E08B2FF7}"/>
                </c:ext>
              </c:extLst>
            </c:dLbl>
            <c:dLbl>
              <c:idx val="1"/>
              <c:layout>
                <c:manualLayout>
                  <c:x val="3.6979969183359065E-2"/>
                  <c:y val="0.1380392156862746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00C-AE0C-D299E08B2FF7}"/>
                </c:ext>
              </c:extLst>
            </c:dLbl>
            <c:dLbl>
              <c:idx val="2"/>
              <c:layout>
                <c:manualLayout>
                  <c:x val="-8.4232152028762206E-2"/>
                  <c:y val="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87-400C-AE0C-D299E08B2FF7}"/>
                </c:ext>
              </c:extLst>
            </c:dLbl>
            <c:dLbl>
              <c:idx val="3"/>
              <c:layout>
                <c:manualLayout>
                  <c:x val="-8.6286594761171009E-2"/>
                  <c:y val="3.764705882352947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7-400C-AE0C-D299E08B2FF7}"/>
                </c:ext>
              </c:extLst>
            </c:dLbl>
            <c:dLbl>
              <c:idx val="4"/>
              <c:layout>
                <c:manualLayout>
                  <c:x val="-4.3143297380585505E-2"/>
                  <c:y val="-3.764705882352947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87-400C-AE0C-D299E08B2FF7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2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87-400C-AE0C-D299E08B2FF7}"/>
                </c:ext>
              </c:extLst>
            </c:dLbl>
            <c:dLbl>
              <c:idx val="6"/>
              <c:layout>
                <c:manualLayout>
                  <c:x val="-6.1633281972265034E-3"/>
                  <c:y val="-0.1286274509803922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87-400C-AE0C-D299E08B2FF7}"/>
                </c:ext>
              </c:extLst>
            </c:dLbl>
            <c:dLbl>
              <c:idx val="7"/>
              <c:layout>
                <c:manualLayout>
                  <c:x val="7.6014381099126935E-2"/>
                  <c:y val="-0.10980392156862755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87-400C-AE0C-D299E08B2FF7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izdaci'!$C$6:$C$15</c:f>
              <c:strCache>
                <c:ptCount val="10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  <c:pt idx="8">
                  <c:v>камата</c:v>
                </c:pt>
                <c:pt idx="9">
                  <c:v>Отплата главнице</c:v>
                </c:pt>
              </c:strCache>
            </c:strRef>
          </c:cat>
          <c:val>
            <c:numRef>
              <c:f>'Rashodi i izdaci'!$D$6:$D$15</c:f>
              <c:numCache>
                <c:formatCode>General</c:formatCode>
                <c:ptCount val="10"/>
                <c:pt idx="0">
                  <c:v>135176</c:v>
                </c:pt>
                <c:pt idx="1">
                  <c:v>228053</c:v>
                </c:pt>
                <c:pt idx="2">
                  <c:v>11500</c:v>
                </c:pt>
                <c:pt idx="3">
                  <c:v>87190</c:v>
                </c:pt>
                <c:pt idx="4">
                  <c:v>35044</c:v>
                </c:pt>
                <c:pt idx="5">
                  <c:v>28390</c:v>
                </c:pt>
                <c:pt idx="6">
                  <c:v>63069</c:v>
                </c:pt>
                <c:pt idx="7">
                  <c:v>5200</c:v>
                </c:pt>
                <c:pt idx="8">
                  <c:v>1050</c:v>
                </c:pt>
                <c:pt idx="9">
                  <c:v>5005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94"/>
          <c:y val="0.3758994708994719"/>
          <c:w val="0.40236148955495088"/>
          <c:h val="0.36484126984127041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16-44F9-9B73-F924052B0F5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16-44F9-9B73-F924052B0F54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16-44F9-9B73-F924052B0F5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16-44F9-9B73-F924052B0F5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16-44F9-9B73-F924052B0F5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116-44F9-9B73-F924052B0F5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116-44F9-9B73-F924052B0F5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116-44F9-9B73-F924052B0F54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116-44F9-9B73-F924052B0F54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16-44F9-9B73-F924052B0F54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16-44F9-9B73-F924052B0F54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16-44F9-9B73-F924052B0F54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16-44F9-9B73-F924052B0F54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D116-44F9-9B73-F924052B0F54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D116-44F9-9B73-F924052B0F54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D116-44F9-9B73-F924052B0F54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D116-44F9-9B73-F924052B0F54}"/>
              </c:ext>
            </c:extLst>
          </c:dPt>
          <c:dLbls>
            <c:dLbl>
              <c:idx val="0"/>
              <c:layout>
                <c:manualLayout>
                  <c:x val="-7.2661217075386791E-3"/>
                  <c:y val="-0.187830687830687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16-44F9-9B73-F924052B0F54}"/>
                </c:ext>
              </c:extLst>
            </c:dLbl>
            <c:dLbl>
              <c:idx val="1"/>
              <c:layout>
                <c:manualLayout>
                  <c:x val="0.12170753860127159"/>
                  <c:y val="-0.28835978835978915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6-44F9-9B73-F924052B0F54}"/>
                </c:ext>
              </c:extLst>
            </c:dLbl>
            <c:dLbl>
              <c:idx val="2"/>
              <c:layout>
                <c:manualLayout>
                  <c:x val="0.15258855585831049"/>
                  <c:y val="-0.17195767195767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16-44F9-9B73-F924052B0F54}"/>
                </c:ext>
              </c:extLst>
            </c:dLbl>
            <c:dLbl>
              <c:idx val="3"/>
              <c:layout>
                <c:manualLayout>
                  <c:x val="0.15622161671207993"/>
                  <c:y val="-6.878306878306877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16-44F9-9B73-F924052B0F54}"/>
                </c:ext>
              </c:extLst>
            </c:dLbl>
            <c:dLbl>
              <c:idx val="4"/>
              <c:layout>
                <c:manualLayout>
                  <c:x val="0.10535876475930971"/>
                  <c:y val="1.05820105820105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16-44F9-9B73-F924052B0F54}"/>
                </c:ext>
              </c:extLst>
            </c:dLbl>
            <c:dLbl>
              <c:idx val="5"/>
              <c:layout>
                <c:manualLayout>
                  <c:x val="5.8128973660308787E-2"/>
                  <c:y val="3.1746031746031744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16-44F9-9B73-F924052B0F54}"/>
                </c:ext>
              </c:extLst>
            </c:dLbl>
            <c:dLbl>
              <c:idx val="6"/>
              <c:layout>
                <c:manualLayout>
                  <c:x val="0.10899182561307914"/>
                  <c:y val="0.140211640211640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16-44F9-9B73-F924052B0F54}"/>
                </c:ext>
              </c:extLst>
            </c:dLbl>
            <c:dLbl>
              <c:idx val="7"/>
              <c:layout>
                <c:manualLayout>
                  <c:x val="-5.4495912806539638E-3"/>
                  <c:y val="0.1314262800483275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16-44F9-9B73-F924052B0F54}"/>
                </c:ext>
              </c:extLst>
            </c:dLbl>
            <c:dLbl>
              <c:idx val="8"/>
              <c:layout>
                <c:manualLayout>
                  <c:x val="-0.19255222524977278"/>
                  <c:y val="0.1269841269841267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16-44F9-9B73-F924052B0F54}"/>
                </c:ext>
              </c:extLst>
            </c:dLbl>
            <c:dLbl>
              <c:idx val="9"/>
              <c:layout>
                <c:manualLayout>
                  <c:x val="-0.23069936421435058"/>
                  <c:y val="0.121693121693121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16-44F9-9B73-F924052B0F54}"/>
                </c:ext>
              </c:extLst>
            </c:dLbl>
            <c:dLbl>
              <c:idx val="10"/>
              <c:layout>
                <c:manualLayout>
                  <c:x val="-0.22524977293369663"/>
                  <c:y val="5.555555555555546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16-44F9-9B73-F924052B0F54}"/>
                </c:ext>
              </c:extLst>
            </c:dLbl>
            <c:dLbl>
              <c:idx val="11"/>
              <c:layout>
                <c:manualLayout>
                  <c:x val="-0.17801998183469617"/>
                  <c:y val="7.9365079365079413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16-44F9-9B73-F924052B0F54}"/>
                </c:ext>
              </c:extLst>
            </c:dLbl>
            <c:dLbl>
              <c:idx val="12"/>
              <c:layout>
                <c:manualLayout>
                  <c:x val="-0.16530426884650321"/>
                  <c:y val="-3.96825396825396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16-44F9-9B73-F924052B0F54}"/>
                </c:ext>
              </c:extLst>
            </c:dLbl>
            <c:dLbl>
              <c:idx val="13"/>
              <c:layout>
                <c:manualLayout>
                  <c:x val="-0.20708446866485014"/>
                  <c:y val="-1.851851851851858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16-44F9-9B73-F924052B0F54}"/>
                </c:ext>
              </c:extLst>
            </c:dLbl>
            <c:dLbl>
              <c:idx val="14"/>
              <c:layout>
                <c:manualLayout>
                  <c:x val="-0.24704813805631295"/>
                  <c:y val="-0.1031746031746032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116-44F9-9B73-F924052B0F54}"/>
                </c:ext>
              </c:extLst>
            </c:dLbl>
            <c:dLbl>
              <c:idx val="15"/>
              <c:layout>
                <c:manualLayout>
                  <c:x val="-0.11444141689373287"/>
                  <c:y val="-0.2169312169312171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16-44F9-9B73-F924052B0F54}"/>
                </c:ext>
              </c:extLst>
            </c:dLbl>
            <c:dLbl>
              <c:idx val="16"/>
              <c:layout>
                <c:manualLayout>
                  <c:x val="3.4514078110808359E-2"/>
                  <c:y val="-0.1984126984126986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116-44F9-9B73-F924052B0F5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105</c:v>
                </c:pt>
                <c:pt idx="1">
                  <c:v>25</c:v>
                </c:pt>
                <c:pt idx="2">
                  <c:v>22</c:v>
                </c:pt>
                <c:pt idx="3">
                  <c:v>54</c:v>
                </c:pt>
                <c:pt idx="4">
                  <c:v>65</c:v>
                </c:pt>
                <c:pt idx="5">
                  <c:v>88</c:v>
                </c:pt>
                <c:pt idx="6">
                  <c:v>90</c:v>
                </c:pt>
                <c:pt idx="7">
                  <c:v>22</c:v>
                </c:pt>
                <c:pt idx="8">
                  <c:v>47</c:v>
                </c:pt>
                <c:pt idx="9">
                  <c:v>87</c:v>
                </c:pt>
                <c:pt idx="10">
                  <c:v>90</c:v>
                </c:pt>
                <c:pt idx="11">
                  <c:v>99</c:v>
                </c:pt>
                <c:pt idx="12">
                  <c:v>101</c:v>
                </c:pt>
                <c:pt idx="13">
                  <c:v>105</c:v>
                </c:pt>
                <c:pt idx="14">
                  <c:v>55</c:v>
                </c:pt>
                <c:pt idx="15">
                  <c:v>12</c:v>
                </c:pt>
                <c:pt idx="16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D116-44F9-9B73-F924052B0F5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општине</a:t>
          </a:r>
        </a:p>
        <a:p>
          <a:r>
            <a:rPr lang="sr-Cyrl-RS" sz="1600" dirty="0"/>
            <a:t>Општинско веће</a:t>
          </a:r>
        </a:p>
        <a:p>
          <a:r>
            <a:rPr lang="sr-Cyrl-RS" sz="1600" dirty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/>
            <a:t>Основне школе </a:t>
          </a:r>
        </a:p>
        <a:p>
          <a:r>
            <a:rPr lang="sr-Cyrl-RS" sz="1200" dirty="0"/>
            <a:t>Средње школе</a:t>
          </a:r>
        </a:p>
        <a:p>
          <a:r>
            <a:rPr lang="sr-Cyrl-RS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2025.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</a:t>
          </a:r>
          <a:r>
            <a:rPr lang="sr-Cyrl-RS" sz="1300" dirty="0" smtClean="0">
              <a:solidFill>
                <a:schemeClr val="bg1"/>
              </a:solidFill>
            </a:rPr>
            <a:t>општине</a:t>
          </a:r>
        </a:p>
        <a:p>
          <a:r>
            <a:rPr lang="sr-Cyrl-RS" sz="1300" dirty="0" smtClean="0">
              <a:solidFill>
                <a:schemeClr val="bg1"/>
              </a:solidFill>
            </a:rPr>
            <a:t>599.677.238,51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 smtClean="0">
              <a:solidFill>
                <a:srgbClr val="FF0000"/>
              </a:solidFill>
            </a:rPr>
            <a:t>575.243.100,00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14.434.138,51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chemeClr val="bg1"/>
              </a:solidFill>
            </a:rPr>
            <a:t>10.000.000,00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57712" custScaleY="84618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91852" custLinFactNeighborX="-100000" custLinFactNeighborY="-299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96115" custScaleY="96476" custLinFactX="-216959" custLinFactNeighborX="-300000" custLinFactNeighborY="41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Cyrl-BA" dirty="0" smtClean="0">
              <a:solidFill>
                <a:srgbClr val="FF0000"/>
              </a:solidFill>
            </a:rPr>
            <a:t>599.677.238,51</a:t>
          </a:r>
          <a:r>
            <a:rPr lang="sr-Cyrl-RS" dirty="0" smtClean="0"/>
            <a:t> </a:t>
          </a:r>
          <a:r>
            <a:rPr lang="sr-Cyrl-RS" dirty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sr-Cyrl-BA" dirty="0" smtClean="0">
              <a:solidFill>
                <a:srgbClr val="FF0000"/>
              </a:solidFill>
            </a:rPr>
            <a:t>401.844.032,00</a:t>
          </a:r>
          <a:r>
            <a:rPr lang="sr-Cyrl-RS" dirty="0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sr-Cyrl-BA" dirty="0" smtClean="0">
              <a:solidFill>
                <a:srgbClr val="FF0000"/>
              </a:solidFill>
            </a:rPr>
            <a:t>118.599.068</a:t>
          </a:r>
          <a:r>
            <a:rPr lang="sr-Latn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sr-Cyrl-BA" dirty="0" smtClean="0">
              <a:solidFill>
                <a:srgbClr val="FF0000"/>
              </a:solidFill>
            </a:rPr>
            <a:t>64.800.000,00 </a:t>
          </a:r>
          <a:r>
            <a:rPr lang="sr-Cyrl-RS" dirty="0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/>
            <a:t>Примања од продаје нефинансијске имовине  </a:t>
          </a:r>
          <a:r>
            <a:rPr lang="sr-Cyrl-BA" smtClean="0">
              <a:solidFill>
                <a:srgbClr val="FF0000"/>
              </a:solidFill>
            </a:rPr>
            <a:t>0,00 </a:t>
          </a:r>
          <a:r>
            <a:rPr lang="sr-Cyrl-RS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финансијске имовине  </a:t>
          </a:r>
          <a:r>
            <a:rPr lang="sr-Cyrl-BA" dirty="0" smtClean="0">
              <a:solidFill>
                <a:srgbClr val="FF0000"/>
              </a:solidFill>
            </a:rPr>
            <a:t>0,00 </a:t>
          </a:r>
          <a:r>
            <a:rPr lang="sr-Cyrl-RS" dirty="0" smtClean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BA" sz="1000" dirty="0" smtClean="0"/>
            <a:t>14.434.138,51</a:t>
          </a:r>
          <a:r>
            <a:rPr lang="sr-Cyrl-RS" sz="1000" dirty="0" smtClean="0"/>
            <a:t> </a:t>
          </a:r>
          <a:r>
            <a:rPr lang="sr-Latn-RS" sz="1000" dirty="0" smtClean="0"/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ru-RU" dirty="0" smtClean="0">
              <a:solidFill>
                <a:schemeClr val="bg1"/>
              </a:solidFill>
            </a:rPr>
            <a:t>599.677.238,51 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ru-RU" dirty="0" smtClean="0">
              <a:solidFill>
                <a:schemeClr val="bg1"/>
              </a:solidFill>
            </a:rPr>
            <a:t>228.052.387,20 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BA" dirty="0" smtClean="0">
              <a:solidFill>
                <a:srgbClr val="FF0000"/>
              </a:solidFill>
            </a:rPr>
            <a:t>11.500.000,00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BA" dirty="0" smtClean="0">
              <a:solidFill>
                <a:srgbClr val="FF0000"/>
              </a:solidFill>
            </a:rPr>
            <a:t>63.069.138,51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Cyrl-RS" dirty="0" smtClean="0">
              <a:solidFill>
                <a:schemeClr val="bg1"/>
              </a:solidFill>
            </a:rPr>
            <a:t>135.176.172,80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sr-Cyrl-BA" dirty="0" smtClean="0">
              <a:solidFill>
                <a:srgbClr val="FF0000"/>
              </a:solidFill>
            </a:rPr>
            <a:t>35.044.000,00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BA" dirty="0" smtClean="0">
              <a:solidFill>
                <a:srgbClr val="FF0000"/>
              </a:solidFill>
            </a:rPr>
            <a:t>87.190.000,00</a:t>
          </a:r>
          <a:r>
            <a:rPr lang="sr-Cyrl-RS" dirty="0" smtClean="0">
              <a:solidFill>
                <a:schemeClr val="bg1"/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расходи </a:t>
          </a:r>
          <a:r>
            <a:rPr lang="sr-Cyrl-BA" dirty="0" smtClean="0">
              <a:solidFill>
                <a:srgbClr val="FF0000"/>
              </a:solidFill>
            </a:rPr>
            <a:t>28.390.000,00</a:t>
          </a:r>
          <a:r>
            <a:rPr lang="sr-Cyrl-RS" dirty="0" smtClean="0">
              <a:solidFill>
                <a:schemeClr val="bg1"/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BA" dirty="0" smtClean="0">
              <a:solidFill>
                <a:srgbClr val="FF0000"/>
              </a:solidFill>
            </a:rPr>
            <a:t>5.200.000,00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Општинска управа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Председник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Општинско веће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Скупштина општине</a:t>
          </a:r>
          <a:endParaRPr lang="en-U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656851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sp:txBody>
      <dsp:txXfrm>
        <a:off x="182203" y="910964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Средње школе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Упутство Министарства финансија за припрему одлуке о буџету за 2018. годину и др.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>
              <a:solidFill>
                <a:srgbClr val="FF0000"/>
              </a:solidFill>
            </a:rPr>
            <a:t>(унети износ)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69308" y="480883"/>
        <a:ext cx="790984" cy="790984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300941" y="800076"/>
        <a:ext cx="476803" cy="152597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(унети износ)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2118393" y="480883"/>
        <a:ext cx="790984" cy="790984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250025" y="800076"/>
        <a:ext cx="476803" cy="152597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>
              <a:solidFill>
                <a:srgbClr val="FF0000"/>
              </a:solidFill>
            </a:rPr>
            <a:t>(унети износ)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788838" y="595982"/>
        <a:ext cx="1030984" cy="66931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018800" y="696690"/>
        <a:ext cx="476803" cy="381493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>
              <a:solidFill>
                <a:srgbClr val="FF0000"/>
              </a:solidFill>
            </a:rPr>
            <a:t>(унети износ)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935973" y="482761"/>
        <a:ext cx="760253" cy="7631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kern="1200" dirty="0"/>
            <a:t>Укупни буџетски приходи и примања  </a:t>
          </a:r>
          <a:r>
            <a:rPr lang="sr-Latn-RS" sz="2500" kern="1200" dirty="0" err="1">
              <a:solidFill>
                <a:srgbClr val="FF0000"/>
              </a:solidFill>
            </a:rPr>
            <a:t>xxxxx</a:t>
          </a:r>
          <a:r>
            <a:rPr lang="sr-Cyrl-RS" sz="2500" kern="1200" dirty="0"/>
            <a:t> динара</a:t>
          </a:r>
          <a:endParaRPr lang="en-US" sz="2500" kern="1200" dirty="0"/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Приходи од  пореза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rgbClr val="FF0000"/>
              </a:solidFill>
            </a:rPr>
            <a:t>    </a:t>
          </a:r>
          <a:r>
            <a:rPr lang="sr-Cyrl-RS" sz="1100" kern="1200" dirty="0"/>
            <a:t>    динара</a:t>
          </a:r>
          <a:endParaRPr lang="en-US" sz="11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Трансфери </a:t>
          </a:r>
          <a:r>
            <a:rPr lang="sr-Latn-RS" sz="1100" kern="1200" dirty="0" err="1">
              <a:solidFill>
                <a:srgbClr val="FF0000"/>
              </a:solidFill>
            </a:rPr>
            <a:t>xxxxxx</a:t>
          </a:r>
          <a:r>
            <a:rPr lang="sr-Latn-RS" sz="1100" kern="1200" dirty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Други приходи  </a:t>
          </a:r>
          <a:r>
            <a:rPr lang="sr-Latn-RS" sz="1100" kern="1200" dirty="0" err="1">
              <a:solidFill>
                <a:srgbClr val="FF0000"/>
              </a:solidFill>
            </a:rPr>
            <a:t>xxxxx</a:t>
          </a:r>
          <a:r>
            <a:rPr lang="sr-Cyrl-RS" sz="1100" kern="1200" dirty="0"/>
            <a:t> динара</a:t>
          </a:r>
          <a:endParaRPr lang="en-US" sz="1100" kern="1200" dirty="0"/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Примања од продаје нефинансијске имовине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/>
            <a:t> динара</a:t>
          </a:r>
          <a:endParaRPr lang="en-US" sz="1100" kern="1200" dirty="0"/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Примања од продаје финансијске имовине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1357301" y="2798289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Latn-RS" sz="1000" kern="1200" dirty="0" err="1">
              <a:solidFill>
                <a:srgbClr val="FF0000"/>
              </a:solidFill>
            </a:rPr>
            <a:t>xxxx</a:t>
          </a:r>
          <a:r>
            <a:rPr lang="sr-Cyrl-RS" sz="1000" kern="1200" dirty="0"/>
            <a:t> </a:t>
          </a:r>
          <a:r>
            <a:rPr lang="sr-Latn-RS" sz="1000" kern="1200" dirty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1063144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406080" y="452153"/>
          <a:ext cx="3704076" cy="3704076"/>
        </a:xfrm>
        <a:prstGeom prst="blockArc">
          <a:avLst>
            <a:gd name="adj1" fmla="val 13069771"/>
            <a:gd name="adj2" fmla="val 15892869"/>
            <a:gd name="adj3" fmla="val 3434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234321" y="643702"/>
          <a:ext cx="3704076" cy="3704076"/>
        </a:xfrm>
        <a:prstGeom prst="blockArc">
          <a:avLst>
            <a:gd name="adj1" fmla="val 11148650"/>
            <a:gd name="adj2" fmla="val 13556078"/>
            <a:gd name="adj3" fmla="val 3434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8100000"/>
            <a:gd name="adj2" fmla="val 10800000"/>
            <a:gd name="adj3" fmla="val 3434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223280" y="439336"/>
          <a:ext cx="3704076" cy="3704076"/>
        </a:xfrm>
        <a:prstGeom prst="blockArc">
          <a:avLst>
            <a:gd name="adj1" fmla="val 5309683"/>
            <a:gd name="adj2" fmla="val 8045950"/>
            <a:gd name="adj3" fmla="val 3434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264706" y="438719"/>
          <a:ext cx="3704076" cy="3704076"/>
        </a:xfrm>
        <a:prstGeom prst="blockArc">
          <a:avLst>
            <a:gd name="adj1" fmla="val 2755725"/>
            <a:gd name="adj2" fmla="val 5387933"/>
            <a:gd name="adj3" fmla="val 3434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0"/>
            <a:gd name="adj2" fmla="val 2700000"/>
            <a:gd name="adj3" fmla="val 3434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8900000"/>
            <a:gd name="adj2" fmla="val 0"/>
            <a:gd name="adj3" fmla="val 3434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6200000"/>
            <a:gd name="adj2" fmla="val 18900000"/>
            <a:gd name="adj3" fmla="val 34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264696" y="1459848"/>
          <a:ext cx="1662034" cy="1703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000" kern="1200" dirty="0">
              <a:solidFill>
                <a:schemeClr val="bg1"/>
              </a:solidFill>
            </a:rPr>
            <a:t>Укупни расходи и издаци </a:t>
          </a:r>
          <a:r>
            <a:rPr lang="sr-Latn-RS" sz="2000" kern="1200" dirty="0" err="1">
              <a:solidFill>
                <a:srgbClr val="FF0000"/>
              </a:solidFill>
            </a:rPr>
            <a:t>xxxx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508095" y="1709277"/>
        <a:ext cx="1175236" cy="1204347"/>
      </dsp:txXfrm>
    </dsp:sp>
    <dsp:sp modelId="{73F305AC-CFDC-45B1-8AB8-6FABD1C99179}">
      <dsp:nvSpPr>
        <dsp:cNvPr id="0" name=""/>
        <dsp:cNvSpPr/>
      </dsp:nvSpPr>
      <dsp:spPr>
        <a:xfrm>
          <a:off x="3472453" y="-131104"/>
          <a:ext cx="1246518" cy="12446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Коришћење роба и услуга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ru-RU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655001" y="51168"/>
        <a:ext cx="881422" cy="880084"/>
      </dsp:txXfrm>
    </dsp:sp>
    <dsp:sp modelId="{A14630AA-C1BD-4A7E-B665-0A7C9B6C19C9}">
      <dsp:nvSpPr>
        <dsp:cNvPr id="0" name=""/>
        <dsp:cNvSpPr/>
      </dsp:nvSpPr>
      <dsp:spPr>
        <a:xfrm>
          <a:off x="4800090" y="450388"/>
          <a:ext cx="1165455" cy="1147914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Дотације и трансфери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4970767" y="618496"/>
        <a:ext cx="824101" cy="811698"/>
      </dsp:txXfrm>
    </dsp:sp>
    <dsp:sp modelId="{E43F7264-94BE-4E7E-8A98-A0D70BB3AF06}">
      <dsp:nvSpPr>
        <dsp:cNvPr id="0" name=""/>
        <dsp:cNvSpPr/>
      </dsp:nvSpPr>
      <dsp:spPr>
        <a:xfrm>
          <a:off x="5381584" y="1785007"/>
          <a:ext cx="1068741" cy="1052887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Расходи за запослене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538097" y="1939199"/>
        <a:ext cx="755715" cy="744503"/>
      </dsp:txXfrm>
    </dsp:sp>
    <dsp:sp modelId="{115526CD-270E-4C52-A164-15F2B6F9FE39}">
      <dsp:nvSpPr>
        <dsp:cNvPr id="0" name=""/>
        <dsp:cNvSpPr/>
      </dsp:nvSpPr>
      <dsp:spPr>
        <a:xfrm>
          <a:off x="4850254" y="3084884"/>
          <a:ext cx="1065128" cy="1027344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Социјална помоћ </a:t>
          </a:r>
          <a:r>
            <a:rPr lang="sr-Latn-RS" sz="1100" kern="1200" dirty="0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006238" y="3235335"/>
        <a:ext cx="753160" cy="726442"/>
      </dsp:txXfrm>
    </dsp:sp>
    <dsp:sp modelId="{5101AD7C-EA94-402A-A388-0FD916639D60}">
      <dsp:nvSpPr>
        <dsp:cNvPr id="0" name=""/>
        <dsp:cNvSpPr/>
      </dsp:nvSpPr>
      <dsp:spPr>
        <a:xfrm>
          <a:off x="3604745" y="3585613"/>
          <a:ext cx="1036777" cy="1050749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Субвенције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756577" y="3739492"/>
        <a:ext cx="733113" cy="742991"/>
      </dsp:txXfrm>
    </dsp:sp>
    <dsp:sp modelId="{D19ADD6D-9F0A-4766-B637-BB2D5495A9BB}">
      <dsp:nvSpPr>
        <dsp:cNvPr id="0" name=""/>
        <dsp:cNvSpPr/>
      </dsp:nvSpPr>
      <dsp:spPr>
        <a:xfrm>
          <a:off x="2306192" y="3084884"/>
          <a:ext cx="1004830" cy="1027344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Остали расходи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453346" y="3235335"/>
        <a:ext cx="710522" cy="726442"/>
      </dsp:txXfrm>
    </dsp:sp>
    <dsp:sp modelId="{4F05B281-B6DB-45BB-A427-1BF92AADC139}">
      <dsp:nvSpPr>
        <dsp:cNvPr id="0" name=""/>
        <dsp:cNvSpPr/>
      </dsp:nvSpPr>
      <dsp:spPr>
        <a:xfrm>
          <a:off x="1779274" y="1757247"/>
          <a:ext cx="992394" cy="1108407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Средства резерве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1924607" y="1919569"/>
        <a:ext cx="701728" cy="783763"/>
      </dsp:txXfrm>
    </dsp:sp>
    <dsp:sp modelId="{2D6C03BD-4023-431E-84F6-C080A9961C8A}">
      <dsp:nvSpPr>
        <dsp:cNvPr id="0" name=""/>
        <dsp:cNvSpPr/>
      </dsp:nvSpPr>
      <dsp:spPr>
        <a:xfrm>
          <a:off x="2225879" y="607694"/>
          <a:ext cx="1189082" cy="116023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Капитални издаци </a:t>
          </a:r>
          <a:r>
            <a:rPr lang="sr-Latn-RS" sz="1100" kern="1200" dirty="0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400016" y="777606"/>
        <a:ext cx="840808" cy="820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096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363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batocina.org.rs/budze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ОПШТИНА</a:t>
            </a:r>
            <a:r>
              <a:rPr lang="sr-Cyrl-BA" dirty="0" smtClean="0"/>
              <a:t> БАТОЧИНА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2025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</a:t>
            </a:r>
            <a:r>
              <a:rPr lang="sr-Cyrl-RS" dirty="0" smtClean="0"/>
              <a:t>20</a:t>
            </a:r>
            <a:r>
              <a:rPr lang="en-US" dirty="0" smtClean="0"/>
              <a:t>25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grb-srbije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071546"/>
            <a:ext cx="92869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=""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2025.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2018. 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1781499"/>
              </p:ext>
            </p:extLst>
          </p:nvPr>
        </p:nvGraphicFramePr>
        <p:xfrm>
          <a:off x="1115616" y="1667235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36164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</a:t>
            </a:r>
            <a:r>
              <a:rPr lang="sr-Cyrl-RS"/>
              <a:t>на </a:t>
            </a:r>
            <a:r>
              <a:rPr lang="sr-Cyrl-RS" smtClean="0"/>
              <a:t>2024.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2025. </a:t>
            </a:r>
            <a:r>
              <a:rPr lang="sr-Cyrl-RS" dirty="0"/>
              <a:t>години су се </a:t>
            </a:r>
            <a:r>
              <a:rPr lang="sr-Cyrl-RS" b="1" dirty="0" smtClean="0"/>
              <a:t>смањили </a:t>
            </a:r>
            <a:r>
              <a:rPr lang="sr-Cyrl-RS" dirty="0"/>
              <a:t>у односу на последњу измену Одлуке о буџету за </a:t>
            </a:r>
            <a:r>
              <a:rPr lang="sr-Cyrl-RS" dirty="0" smtClean="0"/>
              <a:t>2024. </a:t>
            </a:r>
            <a:r>
              <a:rPr lang="sr-Cyrl-RS" dirty="0"/>
              <a:t>годину </a:t>
            </a:r>
            <a:r>
              <a:rPr lang="sr-Cyrl-RS" dirty="0" smtClean="0"/>
              <a:t>за</a:t>
            </a:r>
            <a:r>
              <a:rPr lang="sr-Cyrl-RS" b="1" dirty="0" smtClean="0"/>
              <a:t>137.073.916,52 </a:t>
            </a:r>
            <a:r>
              <a:rPr lang="sr-Cyrl-RS" dirty="0" smtClean="0"/>
              <a:t>динара.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857356" y="4857760"/>
            <a:ext cx="6851650" cy="549275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sr-Cyrl-RS" b="1" dirty="0" smtClean="0">
                <a:solidFill>
                  <a:srgbClr val="0070C0"/>
                </a:solidFill>
              </a:rPr>
              <a:t>Други порески приходи </a:t>
            </a:r>
            <a:r>
              <a:rPr lang="sr-Cyrl-RS" dirty="0" smtClean="0"/>
              <a:t>су</a:t>
            </a:r>
            <a:r>
              <a:rPr lang="sr-Cyrl-RS" dirty="0" smtClean="0">
                <a:solidFill>
                  <a:srgbClr val="0070C0"/>
                </a:solidFill>
              </a:rPr>
              <a:t> </a:t>
            </a:r>
            <a:r>
              <a:rPr lang="sr-Cyrl-RS" dirty="0"/>
              <a:t>повећани </a:t>
            </a:r>
            <a:r>
              <a:rPr lang="sr-Cyrl-RS" sz="2800" dirty="0">
                <a:latin typeface="Calibri" panose="020F0502020204030204" pitchFamily="34" charset="0"/>
              </a:rPr>
              <a:t>за </a:t>
            </a:r>
            <a:r>
              <a:rPr lang="sr-Cyrl-RS" sz="2800" dirty="0" smtClean="0">
                <a:latin typeface="Calibri" panose="020F0502020204030204" pitchFamily="34" charset="0"/>
              </a:rPr>
              <a:t>6.000.000 </a:t>
            </a:r>
            <a:r>
              <a:rPr lang="sr-Cyrl-RS" dirty="0"/>
              <a:t>динара.</a:t>
            </a:r>
            <a:endParaRPr lang="en-US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733675"/>
            <a:ext cx="6851650" cy="1890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400" b="1" dirty="0" smtClean="0">
                <a:solidFill>
                  <a:srgbClr val="FF0000"/>
                </a:solidFill>
              </a:rPr>
              <a:t>Трансфери</a:t>
            </a:r>
            <a:r>
              <a:rPr lang="sr-Cyrl-RS" sz="2400" dirty="0" smtClean="0"/>
              <a:t> </a:t>
            </a:r>
            <a:r>
              <a:rPr lang="sr-Cyrl-RS" sz="2400" dirty="0"/>
              <a:t>су смањени за </a:t>
            </a:r>
            <a:r>
              <a:rPr lang="en-US" sz="2400" dirty="0" smtClean="0"/>
              <a:t>27.246.331,02</a:t>
            </a:r>
            <a:r>
              <a:rPr lang="sr-Cyrl-RS" sz="2400" dirty="0" smtClean="0"/>
              <a:t> </a:t>
            </a:r>
            <a:r>
              <a:rPr lang="sr-Cyrl-RS" sz="2400" dirty="0"/>
              <a:t>динара.</a:t>
            </a:r>
            <a:endParaRPr lang="en-US" sz="2400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sr-Cyrl-RS" sz="2400" b="1" dirty="0">
                <a:solidFill>
                  <a:srgbClr val="FF0000"/>
                </a:solidFill>
              </a:rPr>
              <a:t>Примања од продаје нефинансијске имовине</a:t>
            </a:r>
            <a:r>
              <a:rPr lang="sr-Cyrl-RS" sz="2400" dirty="0">
                <a:solidFill>
                  <a:srgbClr val="FF0000"/>
                </a:solidFill>
              </a:rPr>
              <a:t> </a:t>
            </a:r>
            <a:r>
              <a:rPr lang="sr-Cyrl-RS" sz="2400" dirty="0"/>
              <a:t>су</a:t>
            </a:r>
            <a:r>
              <a:rPr lang="sr-Cyrl-RS" sz="2400" dirty="0">
                <a:solidFill>
                  <a:srgbClr val="FF0000"/>
                </a:solidFill>
              </a:rPr>
              <a:t> </a:t>
            </a:r>
            <a:r>
              <a:rPr lang="sr-Cyrl-RS" sz="2400" dirty="0"/>
              <a:t>смањена за </a:t>
            </a:r>
            <a:r>
              <a:rPr lang="en-US" sz="2400" dirty="0" smtClean="0"/>
              <a:t>2.000.000</a:t>
            </a:r>
            <a:r>
              <a:rPr lang="sr-Cyrl-RS" sz="2400" dirty="0" smtClean="0"/>
              <a:t> </a:t>
            </a:r>
            <a:r>
              <a:rPr lang="sr-Cyrl-RS" sz="2400" dirty="0"/>
              <a:t>динара.</a:t>
            </a:r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2965450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38" y="4714884"/>
            <a:ext cx="485775" cy="814387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7987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2025.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BA" b="1" dirty="0" smtClean="0"/>
              <a:t>599.677.238,51 </a:t>
            </a:r>
            <a:r>
              <a:rPr lang="sr-Cyrl-RS" b="1" dirty="0" smtClean="0"/>
              <a:t>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220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2025.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1549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2025.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A58B7940-79B6-454A-BE8A-26FB06AC5A27}"/>
              </a:ext>
            </a:extLst>
          </p:cNvPr>
          <p:cNvGraphicFramePr>
            <a:graphicFrameLocks/>
          </p:cNvGraphicFramePr>
          <p:nvPr/>
        </p:nvGraphicFramePr>
        <p:xfrm>
          <a:off x="1481137" y="1404937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688675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</a:t>
            </a:r>
            <a:r>
              <a:rPr lang="en-US" sz="2800" dirty="0" smtClean="0"/>
              <a:t>24</a:t>
            </a:r>
            <a:r>
              <a:rPr lang="sr-Cyrl-RS" sz="2800" dirty="0" smtClean="0"/>
              <a:t>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</a:t>
            </a:r>
            <a:r>
              <a:rPr lang="en-US" sz="2000" dirty="0" smtClean="0"/>
              <a:t>25</a:t>
            </a:r>
            <a:r>
              <a:rPr lang="sr-Cyrl-RS" sz="2000" dirty="0" smtClean="0"/>
              <a:t>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смањили</a:t>
            </a:r>
            <a:r>
              <a:rPr lang="sr-Cyrl-RS" sz="2000" dirty="0" smtClean="0"/>
              <a:t> у </a:t>
            </a:r>
            <a:r>
              <a:rPr lang="sr-Cyrl-RS" sz="2000" dirty="0"/>
              <a:t>односу на последњу измену Одлуке о буџету за </a:t>
            </a:r>
            <a:r>
              <a:rPr lang="sr-Cyrl-RS" sz="2000" dirty="0" smtClean="0"/>
              <a:t>20</a:t>
            </a:r>
            <a:r>
              <a:rPr lang="en-US" sz="2000" dirty="0" smtClean="0"/>
              <a:t>24</a:t>
            </a:r>
            <a:r>
              <a:rPr lang="sr-Cyrl-RS" sz="2000" dirty="0" smtClean="0"/>
              <a:t>. </a:t>
            </a:r>
            <a:r>
              <a:rPr lang="sr-Cyrl-RS" sz="2000" dirty="0"/>
              <a:t>годину за </a:t>
            </a:r>
            <a:r>
              <a:rPr lang="en-US" sz="2000" b="1" dirty="0" smtClean="0"/>
              <a:t>137.073.916.52 </a:t>
            </a:r>
            <a:r>
              <a:rPr lang="sr-Cyrl-RS" sz="2000" dirty="0" smtClean="0"/>
              <a:t>динара</a:t>
            </a:r>
            <a:r>
              <a:rPr lang="en-US" sz="2000" dirty="0" smtClean="0"/>
              <a:t>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913565"/>
          </a:xfrm>
        </p:spPr>
        <p:txBody>
          <a:bodyPr rtlCol="0">
            <a:normAutofit lnSpcReduction="10000"/>
          </a:bodyPr>
          <a:lstStyle/>
          <a:p>
            <a:pPr lvl="0"/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роба и услуга</a:t>
            </a:r>
            <a:r>
              <a:rPr lang="sr-Cyrl-RS" sz="1700" dirty="0"/>
              <a:t> су смањени </a:t>
            </a:r>
            <a:r>
              <a:rPr lang="sr-Cyrl-RS" sz="1700" dirty="0" smtClean="0"/>
              <a:t>за </a:t>
            </a:r>
            <a:r>
              <a:rPr lang="en-US" sz="1700" b="1" dirty="0" smtClean="0">
                <a:solidFill>
                  <a:srgbClr val="FF0000"/>
                </a:solidFill>
              </a:rPr>
              <a:t>39.878.330.05</a:t>
            </a:r>
            <a:r>
              <a:rPr lang="sr-Cyrl-BA" sz="1700" b="1" dirty="0" smtClean="0">
                <a:solidFill>
                  <a:srgbClr val="FF0000"/>
                </a:solidFill>
              </a:rPr>
              <a:t> </a:t>
            </a:r>
            <a:r>
              <a:rPr lang="sr-Cyrl-R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динара</a:t>
            </a:r>
            <a:r>
              <a:rPr lang="sr-Cyrl-RS" sz="1700" b="1" dirty="0">
                <a:solidFill>
                  <a:schemeClr val="hlink"/>
                </a:solidFill>
                <a:ea typeface="SimSun" panose="02010600030101010101" pitchFamily="2" charset="-122"/>
              </a:rPr>
              <a:t>;</a:t>
            </a:r>
            <a:endParaRPr lang="en-US" sz="1700" b="1" dirty="0">
              <a:solidFill>
                <a:schemeClr val="hlink"/>
              </a:solidFill>
              <a:ea typeface="SimSun" panose="02010600030101010101" pitchFamily="2" charset="-122"/>
            </a:endParaRPr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расходи </a:t>
            </a:r>
            <a:r>
              <a:rPr lang="sr-Cyrl-RS" sz="1700" dirty="0" smtClean="0"/>
              <a:t>су</a:t>
            </a: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/>
              <a:t>смањени су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BA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32.124.044,38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динара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22787"/>
            <a:ext cx="6851650" cy="5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Субвенције </a:t>
            </a:r>
            <a:r>
              <a:rPr lang="sr-Cyrl-RS" sz="1700" dirty="0" smtClean="0"/>
              <a:t>су повећане </a:t>
            </a:r>
            <a:r>
              <a:rPr lang="sr-Cyrl-RS" sz="1700" dirty="0"/>
              <a:t>за </a:t>
            </a:r>
            <a:r>
              <a:rPr lang="sr-Cyrl-RS" sz="1700" dirty="0" smtClean="0"/>
              <a:t>1.500.000,00  </a:t>
            </a:r>
            <a:r>
              <a:rPr lang="sr-Cyrl-RS" sz="1700" dirty="0"/>
              <a:t>динара</a:t>
            </a:r>
            <a:r>
              <a:rPr lang="sr-Cyrl-RS" sz="1700" b="1" dirty="0"/>
              <a:t>;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82098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5160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1730198"/>
              </p:ext>
            </p:extLst>
          </p:nvPr>
        </p:nvGraphicFramePr>
        <p:xfrm>
          <a:off x="91846" y="980729"/>
          <a:ext cx="8960308" cy="543585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394024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2025.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103328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17.23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23846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24241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51829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8.64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80813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13.48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54800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9.14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34594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120623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26762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36414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315219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599677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0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21884230"/>
              </p:ext>
            </p:extLst>
          </p:nvPr>
        </p:nvGraphicFramePr>
        <p:xfrm>
          <a:off x="827585" y="148478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34533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en-US" dirty="0" smtClean="0"/>
              <a:t>25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24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en-US" dirty="0" smtClean="0"/>
              <a:t>25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24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пројекти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пројекти</a:t>
            </a:r>
            <a:r>
              <a:rPr lang="sr-Latn-RS" dirty="0"/>
              <a:t> </a:t>
            </a:r>
            <a:r>
              <a:rPr lang="sr-Cyrl-RS" dirty="0"/>
              <a:t>од интереса за локалну заједницу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7890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97567911"/>
              </p:ext>
            </p:extLst>
          </p:nvPr>
        </p:nvGraphicFramePr>
        <p:xfrm>
          <a:off x="683569" y="1417633"/>
          <a:ext cx="7488833" cy="2368509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2025.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13,059,119.43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8,203,768.55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Општинско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веће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5,498,848.06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000" dirty="0" smtClean="0">
                          <a:effectLst/>
                          <a:latin typeface="Times New Roman"/>
                          <a:ea typeface="Times New Roman"/>
                        </a:rPr>
                        <a:t>5.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461,093,162.40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76.89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Месне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2,510,069.51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500" dirty="0" smtClean="0">
                          <a:effectLst/>
                          <a:latin typeface="Times New Roman"/>
                          <a:ea typeface="Times New Roman"/>
                        </a:rPr>
                        <a:t>Установе</a:t>
                      </a:r>
                      <a:r>
                        <a:rPr lang="sr-Cyrl-BA" sz="1500" baseline="0" dirty="0" smtClean="0">
                          <a:effectLst/>
                          <a:latin typeface="Times New Roman"/>
                          <a:ea typeface="Times New Roman"/>
                        </a:rPr>
                        <a:t> у култури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28,498,970.56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BA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4,75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000" dirty="0" smtClean="0">
                          <a:effectLst/>
                        </a:rPr>
                        <a:t>8</a:t>
                      </a:r>
                      <a:r>
                        <a:rPr lang="en-US" sz="1000" dirty="0" smtClean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П</a:t>
                      </a:r>
                      <a:r>
                        <a:rPr lang="sr-Cyrl-RS" sz="1500" dirty="0" err="1">
                          <a:effectLst/>
                        </a:rPr>
                        <a:t>редшколска</a:t>
                      </a:r>
                      <a:r>
                        <a:rPr lang="sr-Cyrl-RS" sz="1500" dirty="0">
                          <a:effectLst/>
                        </a:rPr>
                        <a:t> установа 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80,813,300.00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13.48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599,677,238.51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200" dirty="0" smtClean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7613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97453060"/>
              </p:ext>
            </p:extLst>
          </p:nvPr>
        </p:nvGraphicFramePr>
        <p:xfrm>
          <a:off x="899592" y="1340769"/>
          <a:ext cx="7560841" cy="3954888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BA" sz="1500" dirty="0" smtClean="0">
                          <a:effectLst/>
                        </a:rPr>
                        <a:t>25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BA" sz="1500" dirty="0" smtClean="0">
                          <a:effectLst/>
                        </a:rPr>
                        <a:t>26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BA" sz="1500" dirty="0" smtClean="0">
                          <a:effectLst/>
                        </a:rPr>
                        <a:t>27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Рехабилитација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пута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Доброводица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Жировница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33.452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30.000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Изградња прикључка за објекат Зелена пијаца на електро мрежу-извршена уплата 25% у 2024. години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Рехабилитација </a:t>
                      </a: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Његошеве </a:t>
                      </a:r>
                      <a:r>
                        <a:rPr lang="sr-Cyrl-BA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улицеса изградњом нових паркинг места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Рехабилитација улицеВојводе Путника у Баточини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Рехабилитација пута до гробља у Градцу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Изградња трафо станице у насељу Криваја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="" xmlns:p14="http://schemas.microsoft.com/office/powerpoint/2010/main" val="21742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r>
              <a:rPr lang="sr-Cyrl-RS" sz="2800" dirty="0"/>
              <a:t>Најважнији пројекти</a:t>
            </a:r>
            <a:r>
              <a:rPr lang="sr-Latn-RS" sz="2800" dirty="0"/>
              <a:t> </a:t>
            </a:r>
            <a:r>
              <a:rPr lang="sr-Cyrl-RS" sz="2800" dirty="0"/>
              <a:t>од интереса за локалну заједницу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="" xmlns:a16="http://schemas.microsoft.com/office/drawing/2014/main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48133880"/>
              </p:ext>
            </p:extLst>
          </p:nvPr>
        </p:nvGraphicFramePr>
        <p:xfrm>
          <a:off x="457200" y="1340768"/>
          <a:ext cx="7751203" cy="3691038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2945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69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98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801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0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BA" sz="1500" dirty="0" smtClean="0">
                          <a:effectLst/>
                        </a:rPr>
                        <a:t>25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BA" sz="1500" dirty="0" smtClean="0">
                          <a:effectLst/>
                        </a:rPr>
                        <a:t>26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Cyrl-BA" sz="1500" dirty="0" smtClean="0">
                          <a:effectLst/>
                        </a:rPr>
                        <a:t>7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92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Изградња зелене пијаце у Баточини –учешће 15 %</a:t>
                      </a:r>
                      <a:endParaRPr lang="en-US" sz="12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sr-Cyrl-B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669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Реконструкција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модернизација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пута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r-Cyrl-C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Баточина – Црни Као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45.150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50.000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Реконструкција и модернизација пута Баточина -Горња Баточина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49.116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40.000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22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Реконструкција и модернизација пута Градац - Бадњевац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43.000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30.011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BA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Рехабилитација дела улице Светозара Марковића у Баточини</a:t>
                      </a:r>
                      <a:endParaRPr lang="en-US" sz="12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2.500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207943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r>
              <a:rPr lang="sr-Cyrl-RS" dirty="0"/>
              <a:t>Уколико сте заинтересовани да сагледате у целини Одлуку о буџету општине </a:t>
            </a:r>
            <a:r>
              <a:rPr lang="sr-Cyrl-RS" dirty="0" smtClean="0">
                <a:solidFill>
                  <a:srgbClr val="FF0000"/>
                </a:solidFill>
              </a:rPr>
              <a:t>Баточина </a:t>
            </a:r>
            <a:r>
              <a:rPr lang="sr-Cyrl-RS" dirty="0"/>
              <a:t>за </a:t>
            </a:r>
            <a:r>
              <a:rPr lang="sr-Cyrl-RS" dirty="0" smtClean="0"/>
              <a:t>2025. </a:t>
            </a:r>
            <a:r>
              <a:rPr lang="sr-Cyrl-RS" dirty="0"/>
              <a:t>годину, исту можете преузети на следећем линку интернет странице општинске управе: </a:t>
            </a:r>
            <a:r>
              <a:rPr lang="en-US" dirty="0" err="1" smtClean="0">
                <a:hlinkClick r:id="rId2"/>
              </a:rPr>
              <a:t>http://www.sobatocina.org.rs/budzet.html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</a:t>
            </a:r>
            <a:r>
              <a:rPr lang="sr-Cyrl-RS" b="1" dirty="0"/>
              <a:t>општине</a:t>
            </a:r>
            <a:r>
              <a:rPr lang="sr-Latn-RS" b="1" dirty="0"/>
              <a:t> </a:t>
            </a:r>
            <a:r>
              <a:rPr lang="sr-Cyrl-BA" b="1" dirty="0" smtClean="0"/>
              <a:t>Баточина</a:t>
            </a:r>
            <a:r>
              <a:rPr lang="sr-Cyrl-RS" b="1" dirty="0" smtClean="0"/>
              <a:t> </a:t>
            </a:r>
            <a:r>
              <a:rPr lang="sr-Cyrl-RS" dirty="0"/>
              <a:t>за </a:t>
            </a:r>
            <a:r>
              <a:rPr lang="sr-Cyrl-RS" dirty="0" smtClean="0"/>
              <a:t>2025.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општине Баточина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r>
              <a:rPr lang="sr-Cyrl-RS" dirty="0" smtClean="0"/>
              <a:t>Др Дејан Аранђеловић</a:t>
            </a:r>
            <a:endParaRPr lang="sr-Cyrl-RS" dirty="0"/>
          </a:p>
          <a:p>
            <a:pPr algn="r"/>
            <a:r>
              <a:rPr lang="sr-Cyrl-RS" dirty="0" smtClean="0"/>
              <a:t>Председник </a:t>
            </a:r>
            <a:r>
              <a:rPr lang="sr-Cyrl-RS" dirty="0"/>
              <a:t>општине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683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05105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2693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Општинска народна </a:t>
            </a:r>
            <a:r>
              <a:rPr lang="ru-RU" altLang="en-US" sz="1700" dirty="0" smtClean="0">
                <a:cs typeface="Calibri" panose="020F0502020204030204" pitchFamily="34" charset="0"/>
              </a:rPr>
              <a:t>библиотека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Културни центар</a:t>
            </a:r>
            <a:endParaRPr lang="ru-RU" altLang="en-US" sz="1700" dirty="0">
              <a:solidFill>
                <a:srgbClr val="FF0000"/>
              </a:solidFill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Буџетски фонд за заштиту жив. средине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Здравствене институције (домови здравља)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71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општину </a:t>
            </a:r>
            <a:r>
              <a:rPr lang="sr-Cyrl-BA" sz="1700" dirty="0" smtClean="0">
                <a:solidFill>
                  <a:srgbClr val="FF0000"/>
                </a:solidFill>
              </a:rPr>
              <a:t>Баточина</a:t>
            </a:r>
            <a:r>
              <a:rPr lang="sr-Latn-RS" sz="1700" dirty="0" smtClean="0"/>
              <a:t> </a:t>
            </a:r>
            <a:r>
              <a:rPr lang="sr-Cyrl-RS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="" xmlns:p14="http://schemas.microsoft.com/office/powerpoint/2010/main" val="2641440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Јавна предузећа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468475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95913323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06950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/>
              <a:t>општине</a:t>
            </a:r>
            <a:r>
              <a:rPr lang="sr-Cyrl-RS" sz="1700" dirty="0">
                <a:solidFill>
                  <a:srgbClr val="FF0000"/>
                </a:solidFill>
              </a:rPr>
              <a:t> </a:t>
            </a:r>
            <a:r>
              <a:rPr lang="sr-Cyrl-BA" sz="1700" dirty="0" smtClean="0">
                <a:solidFill>
                  <a:srgbClr val="FF0000"/>
                </a:solidFill>
              </a:rPr>
              <a:t>Баточина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за </a:t>
            </a:r>
            <a:r>
              <a:rPr lang="sr-Cyrl-RS" sz="1700" dirty="0" smtClean="0"/>
              <a:t>2025.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буџету општине </a:t>
            </a:r>
            <a:r>
              <a:rPr lang="sr-Cyrl-RS" sz="1700" dirty="0">
                <a:solidFill>
                  <a:srgbClr val="FF0000"/>
                </a:solidFill>
              </a:rPr>
              <a:t> </a:t>
            </a:r>
            <a:r>
              <a:rPr lang="sr-Cyrl-BA" sz="1700" dirty="0" smtClean="0">
                <a:solidFill>
                  <a:srgbClr val="FF0000"/>
                </a:solidFill>
              </a:rPr>
              <a:t>Баточина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 </a:t>
            </a:r>
            <a:r>
              <a:rPr lang="sr-Cyrl-RS" sz="1700" dirty="0"/>
              <a:t>за </a:t>
            </a:r>
            <a:r>
              <a:rPr lang="sr-Cyrl-RS" sz="1700" dirty="0" smtClean="0"/>
              <a:t>2025.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sr-Cyrl-BA" sz="1700" dirty="0" smtClean="0">
                <a:solidFill>
                  <a:srgbClr val="FF0000"/>
                </a:solidFill>
              </a:rPr>
              <a:t>575.243.100,00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sr-Cyrl-BA" sz="1700" dirty="0" smtClean="0">
                <a:solidFill>
                  <a:srgbClr val="FF0000"/>
                </a:solidFill>
              </a:rPr>
              <a:t>14.434.138,51</a:t>
            </a:r>
            <a:r>
              <a:rPr lang="sr-Cyrl-RS" sz="1700" dirty="0" smtClean="0"/>
              <a:t> </a:t>
            </a:r>
            <a:r>
              <a:rPr lang="sr-Cyrl-RS" sz="1700" dirty="0"/>
              <a:t>динара и средства из осталих извора у износу од </a:t>
            </a:r>
            <a:r>
              <a:rPr lang="sr-Cyrl-RS" sz="1700" dirty="0" smtClean="0">
                <a:solidFill>
                  <a:srgbClr val="FF0000"/>
                </a:solidFill>
              </a:rPr>
              <a:t>10.000.000,00</a:t>
            </a:r>
            <a:r>
              <a:rPr lang="sr-Cyrl-RS" sz="1700" dirty="0" smtClean="0"/>
              <a:t>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357422" y="1785926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428992" y="1839830"/>
            <a:ext cx="5429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4400" b="1" dirty="0" smtClean="0">
                <a:solidFill>
                  <a:srgbClr val="FF0000"/>
                </a:solidFill>
              </a:rPr>
              <a:t>599.677.238,51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04473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87308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3308</TotalTime>
  <Words>1661</Words>
  <Application>Microsoft Office PowerPoint</Application>
  <PresentationFormat>On-screen Show (4:3)</PresentationFormat>
  <Paragraphs>365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Custom Design</vt:lpstr>
      <vt:lpstr>ОПШТИНА БАТОЧИНА 2025</vt:lpstr>
      <vt:lpstr>Slide 2</vt:lpstr>
      <vt:lpstr>Slide 3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2025. годину</vt:lpstr>
      <vt:lpstr>Структура планираних прихода и примања за 2018. годину</vt:lpstr>
      <vt:lpstr>Шта се променило у односу на 2024. годину?</vt:lpstr>
      <vt:lpstr>На шта се троше јавна средства?</vt:lpstr>
      <vt:lpstr>Slide 14</vt:lpstr>
      <vt:lpstr>Структура планираних расхода и издатака буџета за 2025. годину</vt:lpstr>
      <vt:lpstr>Структура планираних расхода и издатака буџета за 2025. годину</vt:lpstr>
      <vt:lpstr>Шта се променило у односу на 2024.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Најважнији пројекти од интереса за локалну заједницу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Opstina</cp:lastModifiedBy>
  <cp:revision>412</cp:revision>
  <cp:lastPrinted>2018-01-29T14:26:33Z</cp:lastPrinted>
  <dcterms:created xsi:type="dcterms:W3CDTF">2006-08-16T00:00:00Z</dcterms:created>
  <dcterms:modified xsi:type="dcterms:W3CDTF">2025-01-13T12:53:31Z</dcterms:modified>
</cp:coreProperties>
</file>